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6" r:id="rId3"/>
    <p:sldMasterId id="2147483682" r:id="rId4"/>
    <p:sldMasterId id="2147483718" r:id="rId5"/>
    <p:sldMasterId id="2147483727" r:id="rId6"/>
    <p:sldMasterId id="2147483741" r:id="rId7"/>
    <p:sldMasterId id="2147483746" r:id="rId8"/>
    <p:sldMasterId id="2147483758" r:id="rId9"/>
  </p:sldMasterIdLst>
  <p:notesMasterIdLst>
    <p:notesMasterId r:id="rId24"/>
  </p:notesMasterIdLst>
  <p:sldIdLst>
    <p:sldId id="256" r:id="rId10"/>
    <p:sldId id="268" r:id="rId11"/>
    <p:sldId id="269" r:id="rId12"/>
    <p:sldId id="263" r:id="rId13"/>
    <p:sldId id="276" r:id="rId14"/>
    <p:sldId id="264" r:id="rId15"/>
    <p:sldId id="271" r:id="rId16"/>
    <p:sldId id="270" r:id="rId17"/>
    <p:sldId id="265" r:id="rId18"/>
    <p:sldId id="275" r:id="rId19"/>
    <p:sldId id="273" r:id="rId20"/>
    <p:sldId id="272" r:id="rId21"/>
    <p:sldId id="274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FA6C1-B383-49C1-9C24-30E6B6580355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8913B-DA99-42C0-912B-8EB4A9B270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9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8913B-DA99-42C0-912B-8EB4A9B270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4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8913B-DA99-42C0-912B-8EB4A9B270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4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8913B-DA99-42C0-912B-8EB4A9B270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4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776FA-C7EA-4C43-A806-EB11FFF3C5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31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8913B-DA99-42C0-912B-8EB4A9B270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4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8913B-DA99-42C0-912B-8EB4A9B270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4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8913B-DA99-42C0-912B-8EB4A9B270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4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8913B-DA99-42C0-912B-8EB4A9B270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668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989F2-94C9-40C9-866E-2B3C5275C691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94C46-78E3-41BB-83BE-CE63D3790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016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989F2-94C9-40C9-866E-2B3C5275C691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94C46-78E3-41BB-83BE-CE63D3790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6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3E4651-514E-4703-8546-2F6D78380506}" type="datetimeFigureOut">
              <a:rPr lang="ko-KR" altLang="en-US" smtClean="0"/>
              <a:t>2019-08-26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7D8C34B-ECFC-4D34-9AD9-ED637C2EF3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894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095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261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168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0342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3E4651-514E-4703-8546-2F6D78380506}" type="datetimeFigureOut">
              <a:rPr lang="ko-KR" altLang="en-US" smtClean="0"/>
              <a:t>2019-08-26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7D8C34B-ECFC-4D34-9AD9-ED637C2EF3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89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938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74" indent="0" algn="ctr">
              <a:buNone/>
              <a:defRPr/>
            </a:lvl2pPr>
            <a:lvl3pPr marL="914148" indent="0" algn="ctr">
              <a:buNone/>
              <a:defRPr/>
            </a:lvl3pPr>
            <a:lvl4pPr marL="1371221" indent="0" algn="ctr">
              <a:buNone/>
              <a:defRPr/>
            </a:lvl4pPr>
            <a:lvl5pPr marL="1828295" indent="0" algn="ctr">
              <a:buNone/>
              <a:defRPr/>
            </a:lvl5pPr>
            <a:lvl6pPr marL="2285370" indent="0" algn="ctr">
              <a:buNone/>
              <a:defRPr/>
            </a:lvl6pPr>
            <a:lvl7pPr marL="2742444" indent="0" algn="ctr">
              <a:buNone/>
              <a:defRPr/>
            </a:lvl7pPr>
            <a:lvl8pPr marL="3199517" indent="0" algn="ctr">
              <a:buNone/>
              <a:defRPr/>
            </a:lvl8pPr>
            <a:lvl9pPr marL="365659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14" tIns="45708" rIns="91414" bIns="4570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0E82EC-EA52-4560-A381-D1D56BF541A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94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14" tIns="45708" rIns="91414" bIns="4570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49862F-B43E-4DC2-82AB-9EEACB80B33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30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74" indent="0">
              <a:buNone/>
              <a:defRPr sz="1800"/>
            </a:lvl2pPr>
            <a:lvl3pPr marL="914148" indent="0">
              <a:buNone/>
              <a:defRPr sz="1600"/>
            </a:lvl3pPr>
            <a:lvl4pPr marL="1371221" indent="0">
              <a:buNone/>
              <a:defRPr sz="1400"/>
            </a:lvl4pPr>
            <a:lvl5pPr marL="1828295" indent="0">
              <a:buNone/>
              <a:defRPr sz="1400"/>
            </a:lvl5pPr>
            <a:lvl6pPr marL="2285370" indent="0">
              <a:buNone/>
              <a:defRPr sz="1400"/>
            </a:lvl6pPr>
            <a:lvl7pPr marL="2742444" indent="0">
              <a:buNone/>
              <a:defRPr sz="1400"/>
            </a:lvl7pPr>
            <a:lvl8pPr marL="3199517" indent="0">
              <a:buNone/>
              <a:defRPr sz="1400"/>
            </a:lvl8pPr>
            <a:lvl9pPr marL="365659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14" tIns="45708" rIns="91414" bIns="4570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0525EC-A3C0-4EA2-A30B-09987CD1C03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48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14" tIns="45708" rIns="91414" bIns="4570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ABF153-9805-4511-93F7-2F5BAFD6FEA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49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4" indent="0">
              <a:buNone/>
              <a:defRPr sz="2000" b="1"/>
            </a:lvl2pPr>
            <a:lvl3pPr marL="914148" indent="0">
              <a:buNone/>
              <a:defRPr sz="1800" b="1"/>
            </a:lvl3pPr>
            <a:lvl4pPr marL="1371221" indent="0">
              <a:buNone/>
              <a:defRPr sz="1600" b="1"/>
            </a:lvl4pPr>
            <a:lvl5pPr marL="1828295" indent="0">
              <a:buNone/>
              <a:defRPr sz="1600" b="1"/>
            </a:lvl5pPr>
            <a:lvl6pPr marL="2285370" indent="0">
              <a:buNone/>
              <a:defRPr sz="1600" b="1"/>
            </a:lvl6pPr>
            <a:lvl7pPr marL="2742444" indent="0">
              <a:buNone/>
              <a:defRPr sz="1600" b="1"/>
            </a:lvl7pPr>
            <a:lvl8pPr marL="3199517" indent="0">
              <a:buNone/>
              <a:defRPr sz="1600" b="1"/>
            </a:lvl8pPr>
            <a:lvl9pPr marL="36565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4" indent="0">
              <a:buNone/>
              <a:defRPr sz="2000" b="1"/>
            </a:lvl2pPr>
            <a:lvl3pPr marL="914148" indent="0">
              <a:buNone/>
              <a:defRPr sz="1800" b="1"/>
            </a:lvl3pPr>
            <a:lvl4pPr marL="1371221" indent="0">
              <a:buNone/>
              <a:defRPr sz="1600" b="1"/>
            </a:lvl4pPr>
            <a:lvl5pPr marL="1828295" indent="0">
              <a:buNone/>
              <a:defRPr sz="1600" b="1"/>
            </a:lvl5pPr>
            <a:lvl6pPr marL="2285370" indent="0">
              <a:buNone/>
              <a:defRPr sz="1600" b="1"/>
            </a:lvl6pPr>
            <a:lvl7pPr marL="2742444" indent="0">
              <a:buNone/>
              <a:defRPr sz="1600" b="1"/>
            </a:lvl7pPr>
            <a:lvl8pPr marL="3199517" indent="0">
              <a:buNone/>
              <a:defRPr sz="1600" b="1"/>
            </a:lvl8pPr>
            <a:lvl9pPr marL="365659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14" tIns="45708" rIns="91414" bIns="4570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A16179-5DF0-43F0-9502-2CBF0910F22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95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14" tIns="45708" rIns="91414" bIns="4570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6C731A-D151-4DDC-856D-2A2408A115B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316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989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74" indent="0">
              <a:buNone/>
              <a:defRPr sz="1200"/>
            </a:lvl2pPr>
            <a:lvl3pPr marL="914148" indent="0">
              <a:buNone/>
              <a:defRPr sz="1000"/>
            </a:lvl3pPr>
            <a:lvl4pPr marL="1371221" indent="0">
              <a:buNone/>
              <a:defRPr sz="900"/>
            </a:lvl4pPr>
            <a:lvl5pPr marL="1828295" indent="0">
              <a:buNone/>
              <a:defRPr sz="900"/>
            </a:lvl5pPr>
            <a:lvl6pPr marL="2285370" indent="0">
              <a:buNone/>
              <a:defRPr sz="900"/>
            </a:lvl6pPr>
            <a:lvl7pPr marL="2742444" indent="0">
              <a:buNone/>
              <a:defRPr sz="900"/>
            </a:lvl7pPr>
            <a:lvl8pPr marL="3199517" indent="0">
              <a:buNone/>
              <a:defRPr sz="900"/>
            </a:lvl8pPr>
            <a:lvl9pPr marL="36565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14" tIns="45708" rIns="91414" bIns="4570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628662-1C43-418F-AF6B-1C3CF8556D7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02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74" indent="0">
              <a:buNone/>
              <a:defRPr sz="2800"/>
            </a:lvl2pPr>
            <a:lvl3pPr marL="914148" indent="0">
              <a:buNone/>
              <a:defRPr sz="2400"/>
            </a:lvl3pPr>
            <a:lvl4pPr marL="1371221" indent="0">
              <a:buNone/>
              <a:defRPr sz="2000"/>
            </a:lvl4pPr>
            <a:lvl5pPr marL="1828295" indent="0">
              <a:buNone/>
              <a:defRPr sz="2000"/>
            </a:lvl5pPr>
            <a:lvl6pPr marL="2285370" indent="0">
              <a:buNone/>
              <a:defRPr sz="2000"/>
            </a:lvl6pPr>
            <a:lvl7pPr marL="2742444" indent="0">
              <a:buNone/>
              <a:defRPr sz="2000"/>
            </a:lvl7pPr>
            <a:lvl8pPr marL="3199517" indent="0">
              <a:buNone/>
              <a:defRPr sz="2000"/>
            </a:lvl8pPr>
            <a:lvl9pPr marL="365659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74" indent="0">
              <a:buNone/>
              <a:defRPr sz="1200"/>
            </a:lvl2pPr>
            <a:lvl3pPr marL="914148" indent="0">
              <a:buNone/>
              <a:defRPr sz="1000"/>
            </a:lvl3pPr>
            <a:lvl4pPr marL="1371221" indent="0">
              <a:buNone/>
              <a:defRPr sz="900"/>
            </a:lvl4pPr>
            <a:lvl5pPr marL="1828295" indent="0">
              <a:buNone/>
              <a:defRPr sz="900"/>
            </a:lvl5pPr>
            <a:lvl6pPr marL="2285370" indent="0">
              <a:buNone/>
              <a:defRPr sz="900"/>
            </a:lvl6pPr>
            <a:lvl7pPr marL="2742444" indent="0">
              <a:buNone/>
              <a:defRPr sz="900"/>
            </a:lvl7pPr>
            <a:lvl8pPr marL="3199517" indent="0">
              <a:buNone/>
              <a:defRPr sz="900"/>
            </a:lvl8pPr>
            <a:lvl9pPr marL="365659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14" tIns="45708" rIns="91414" bIns="4570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67BE20-E402-4460-8327-87E537AEE55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23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14" tIns="45708" rIns="91414" bIns="4570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F722F9-F389-42E3-85EA-3DF4FA3D12E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2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7032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14" tIns="45708" rIns="91414" bIns="4570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6885E9-040F-4719-AD66-DB8EB0EFADB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3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14" tIns="45708" rIns="91414" bIns="4570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0125ED-6988-4AD8-95C5-E5A52EBFBD6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95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14" tIns="45708" rIns="91414" bIns="4570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FCDC94-24BA-4F1E-AE00-E36380981BE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27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14" tIns="45708" rIns="91414" bIns="4570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375F70-D754-4A7C-83D6-15B8565EFCA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100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14" tIns="45708" rIns="91414" bIns="45708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4CFBF0-9904-4921-A95F-334CC3CD7C7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143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1270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4610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8796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2632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04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2657475" y="5919788"/>
            <a:ext cx="0" cy="938212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27" y="253468"/>
            <a:ext cx="2315909" cy="8056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4527" y="1127652"/>
            <a:ext cx="2315909" cy="46810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tx2"/>
              </a:buClr>
              <a:buFont typeface="Wingdings" charset="2"/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2863453" y="233880"/>
            <a:ext cx="5948363" cy="55747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685800" y="6286500"/>
            <a:ext cx="182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585D60"/>
                </a:solidFill>
                <a:latin typeface="Arial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32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7408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915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765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8661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8301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2352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0989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2249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5467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63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2657475" y="5919788"/>
            <a:ext cx="0" cy="938212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28624" y="1202199"/>
            <a:ext cx="4055028" cy="459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0" y="1127056"/>
            <a:ext cx="4237474" cy="4681607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FontTx/>
              <a:buNone/>
              <a:defRPr sz="1600"/>
            </a:lvl1pPr>
            <a:lvl2pPr marL="742950" indent="-285750">
              <a:buClr>
                <a:schemeClr val="tx2"/>
              </a:buClr>
              <a:buFont typeface="Wingdings" charset="2"/>
              <a:buChar char="§"/>
              <a:defRPr sz="1600"/>
            </a:lvl2pPr>
            <a:lvl3pPr marL="1143000" indent="-228600">
              <a:buClr>
                <a:schemeClr val="tx2"/>
              </a:buClr>
              <a:buFont typeface="Wingdings" charset="2"/>
              <a:buChar char="§"/>
              <a:defRPr sz="1600"/>
            </a:lvl3pPr>
            <a:lvl4pPr marL="1600200" indent="-228600">
              <a:buClr>
                <a:schemeClr val="tx2"/>
              </a:buClr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4pPr>
            <a:lvl5pPr marL="2057400" indent="-228600">
              <a:buClr>
                <a:schemeClr val="tx2"/>
              </a:buClr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34525" y="253470"/>
            <a:ext cx="8474950" cy="8297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685800" y="6388894"/>
            <a:ext cx="182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585D60"/>
                </a:solidFill>
                <a:latin typeface="Arial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036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2473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6838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98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61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9266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GM Sans Regular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GM Sans Regular" pitchFamily="2" charset="0"/>
              </a:defRPr>
            </a:lvl1pPr>
            <a:lvl2pPr marL="457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36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849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974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lIns="91414" tIns="45708" rIns="91414" bIns="45708"/>
          <a:lstStyle/>
          <a:p>
            <a:pPr defTabSz="914148"/>
            <a:fld id="{A374DEEA-5E9B-4CEB-B7A6-DAA3BD864466}" type="datetime1">
              <a:rPr lang="en-US" smtClean="0">
                <a:solidFill>
                  <a:prstClr val="black"/>
                </a:solidFill>
              </a:rPr>
              <a:pPr defTabSz="914148"/>
              <a:t>8/26/2019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lIns="91414" tIns="45708" rIns="91414" bIns="45708"/>
          <a:lstStyle/>
          <a:p>
            <a:pPr defTabSz="914148"/>
            <a:r>
              <a:rPr lang="en-US" dirty="0" smtClean="0">
                <a:solidFill>
                  <a:prstClr val="black"/>
                </a:solidFill>
              </a:rPr>
              <a:t>GM Confidential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lIns="91414" tIns="45708" rIns="91414" bIns="45708"/>
          <a:lstStyle/>
          <a:p>
            <a:pPr defTabSz="914148"/>
            <a:fld id="{67D4C6F3-E5B0-4683-951F-6BB74451B2A4}" type="slidenum">
              <a:rPr lang="en-US" smtClean="0">
                <a:solidFill>
                  <a:prstClr val="black"/>
                </a:solidFill>
              </a:rPr>
              <a:pPr defTabSz="914148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57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73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68784"/>
            <a:ext cx="9144000" cy="1612347"/>
          </a:xfrm>
          <a:prstGeom prst="rect">
            <a:avLst/>
          </a:prstGeom>
          <a:solidFill>
            <a:srgbClr val="243E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76177"/>
            <a:ext cx="8229600" cy="397560"/>
          </a:xfrm>
          <a:prstGeom prst="rect">
            <a:avLst/>
          </a:prstGeom>
        </p:spPr>
        <p:txBody>
          <a:bodyPr anchor="b"/>
          <a:lstStyle>
            <a:lvl1pPr algn="ctr">
              <a:defRPr spc="18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Content Break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6038" y="6465009"/>
            <a:ext cx="1824355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765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70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2813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507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M Sans Regular" pitchFamily="2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5914"/>
            <a:ext cx="4038600" cy="507024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M Sans Regular" pitchFamily="2" charset="0"/>
                <a:cs typeface="Calibri" pitchFamily="34" charset="0"/>
              </a:defRPr>
            </a:lvl1pPr>
            <a:lvl2pPr>
              <a:defRPr sz="2000">
                <a:latin typeface="GM Sans Regular" pitchFamily="2" charset="0"/>
                <a:cs typeface="Calibri" pitchFamily="34" charset="0"/>
              </a:defRPr>
            </a:lvl2pPr>
            <a:lvl3pPr>
              <a:defRPr sz="1800">
                <a:latin typeface="GM Sans Regular" pitchFamily="2" charset="0"/>
                <a:cs typeface="Calibri" pitchFamily="34" charset="0"/>
              </a:defRPr>
            </a:lvl3pPr>
            <a:lvl4pPr>
              <a:defRPr sz="1600">
                <a:latin typeface="GM Sans Regular" pitchFamily="2" charset="0"/>
                <a:cs typeface="Calibri" pitchFamily="34" charset="0"/>
              </a:defRPr>
            </a:lvl4pPr>
            <a:lvl5pPr>
              <a:defRPr sz="1600">
                <a:latin typeface="GM Sans Regular" pitchFamily="2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5914"/>
            <a:ext cx="4038600" cy="507024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M Sans Regular" pitchFamily="2" charset="0"/>
                <a:cs typeface="Calibri" pitchFamily="34" charset="0"/>
              </a:defRPr>
            </a:lvl1pPr>
            <a:lvl2pPr>
              <a:defRPr sz="2000">
                <a:latin typeface="GM Sans Regular" pitchFamily="2" charset="0"/>
                <a:cs typeface="Calibri" pitchFamily="34" charset="0"/>
              </a:defRPr>
            </a:lvl2pPr>
            <a:lvl3pPr>
              <a:defRPr sz="1800">
                <a:latin typeface="GM Sans Regular" pitchFamily="2" charset="0"/>
                <a:cs typeface="Calibri" pitchFamily="34" charset="0"/>
              </a:defRPr>
            </a:lvl3pPr>
            <a:lvl4pPr>
              <a:defRPr sz="1600">
                <a:latin typeface="GM Sans Regular" pitchFamily="2" charset="0"/>
                <a:cs typeface="Calibri" pitchFamily="34" charset="0"/>
              </a:defRPr>
            </a:lvl4pPr>
            <a:lvl5pPr>
              <a:defRPr sz="1600">
                <a:latin typeface="GM Sans Regular" pitchFamily="2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090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48736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133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6677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8173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7755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58383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3356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309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4230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2716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GM Sans Regular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133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992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GM Sans Regular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133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0946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504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63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GM Sans Regular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GM Sans Regular" pitchFamily="2" charset="0"/>
              </a:defRPr>
            </a:lvl1pPr>
            <a:lvl2pPr marL="457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423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2799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M Sans Regular" pitchFamily="2" charset="0"/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M Sans Regular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477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8569325" y="6524625"/>
            <a:ext cx="5397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3" tIns="45706" rIns="91413" bIns="45706"/>
          <a:lstStyle/>
          <a:p>
            <a:pPr algn="r" latinLnBrk="1"/>
            <a:fld id="{636608B2-AABC-4F53-8FB1-D23BCA3B19CB}" type="slidenum">
              <a:rPr kumimoji="1" lang="en-US" altLang="ko-KR" sz="1000">
                <a:solidFill>
                  <a:srgbClr val="FFFFFF"/>
                </a:solidFill>
                <a:latin typeface="굴림" pitchFamily="50" charset="-127"/>
                <a:ea typeface="굴림" pitchFamily="50" charset="-127"/>
              </a:rPr>
              <a:pPr algn="r" latinLnBrk="1"/>
              <a:t>‹#›</a:t>
            </a:fld>
            <a:endParaRPr kumimoji="1" lang="en-US" altLang="ko-KR" sz="1000" dirty="0">
              <a:solidFill>
                <a:srgbClr val="FFFFFF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663631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76750" algn="ctr"/>
                <a:tab pos="8915400" algn="r"/>
              </a:tabLst>
              <a:defRPr/>
            </a:pPr>
            <a:r>
              <a:rPr lang="en-US" sz="9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	GM CONFIDENTIAL	</a:t>
            </a:r>
            <a:fld id="{67D4C6F3-E5B0-4683-951F-6BB74451B2A4}" type="slidenum">
              <a:rPr lang="en-US" sz="90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tabLst>
                  <a:tab pos="4476750" algn="ctr"/>
                  <a:tab pos="8915400" algn="r"/>
                </a:tabLst>
                <a:defRPr/>
              </a:pPr>
              <a:t>‹#›</a:t>
            </a:fld>
            <a:endParaRPr lang="en-US" sz="9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49161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0" y="6549541"/>
            <a:ext cx="1990911" cy="287259"/>
          </a:xfrm>
          <a:prstGeom prst="rect">
            <a:avLst/>
          </a:prstGeom>
        </p:spPr>
        <p:txBody>
          <a:bodyPr/>
          <a:lstStyle/>
          <a:p>
            <a:fld id="{6BD0D143-8E97-0D42-B378-8B0D45EF990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334529" y="1123959"/>
            <a:ext cx="8474075" cy="4684713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30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E3E4651-514E-4703-8546-2F6D78380506}" type="datetimeFigureOut">
              <a:rPr lang="ko-KR" altLang="en-US" smtClean="0"/>
              <a:t>2019-08-26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7D8C34B-ECFC-4D34-9AD9-ED637C2EF3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6894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624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668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93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70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2657475" y="5919788"/>
            <a:ext cx="0" cy="938212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27" y="253468"/>
            <a:ext cx="2315909" cy="8056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34527" y="1127652"/>
            <a:ext cx="2315909" cy="46810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tx2"/>
              </a:buClr>
              <a:buFont typeface="Wingdings" charset="2"/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2863453" y="233880"/>
            <a:ext cx="5948363" cy="55747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685800" y="6286500"/>
            <a:ext cx="182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585D60"/>
                </a:solidFill>
                <a:latin typeface="Arial" pitchFamily="34" charset="0"/>
              </a:defRPr>
            </a:lvl1pPr>
          </a:lstStyle>
          <a:p>
            <a:fld id="{25B6A862-FDD9-4C51-AF04-153153C87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7324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/>
          <p:nvPr/>
        </p:nvCxnSpPr>
        <p:spPr>
          <a:xfrm>
            <a:off x="2657475" y="5919788"/>
            <a:ext cx="0" cy="938212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28624" y="1202199"/>
            <a:ext cx="4055028" cy="459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72000" y="1127056"/>
            <a:ext cx="4237474" cy="4681607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FontTx/>
              <a:buNone/>
              <a:defRPr sz="1600"/>
            </a:lvl1pPr>
            <a:lvl2pPr marL="742950" indent="-285750">
              <a:buClr>
                <a:schemeClr val="tx2"/>
              </a:buClr>
              <a:buFont typeface="Wingdings" charset="2"/>
              <a:buChar char="§"/>
              <a:defRPr sz="1600"/>
            </a:lvl2pPr>
            <a:lvl3pPr marL="1143000" indent="-228600">
              <a:buClr>
                <a:schemeClr val="tx2"/>
              </a:buClr>
              <a:buFont typeface="Wingdings" charset="2"/>
              <a:buChar char="§"/>
              <a:defRPr sz="1600"/>
            </a:lvl3pPr>
            <a:lvl4pPr marL="1600200" indent="-228600">
              <a:buClr>
                <a:schemeClr val="tx2"/>
              </a:buClr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4pPr>
            <a:lvl5pPr marL="2057400" indent="-228600">
              <a:buClr>
                <a:schemeClr val="tx2"/>
              </a:buClr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34525" y="253470"/>
            <a:ext cx="8474950" cy="8297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685800" y="6286500"/>
            <a:ext cx="1824038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585D60"/>
                </a:solidFill>
                <a:latin typeface="Arial" pitchFamily="34" charset="0"/>
              </a:defRPr>
            </a:lvl1pPr>
          </a:lstStyle>
          <a:p>
            <a:fld id="{25B6A862-FDD9-4C51-AF04-153153C87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203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468784"/>
            <a:ext cx="9144000" cy="1612347"/>
          </a:xfrm>
          <a:prstGeom prst="rect">
            <a:avLst/>
          </a:prstGeom>
          <a:solidFill>
            <a:srgbClr val="243E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76177"/>
            <a:ext cx="8229600" cy="397560"/>
          </a:xfrm>
          <a:prstGeom prst="rect">
            <a:avLst/>
          </a:prstGeom>
        </p:spPr>
        <p:txBody>
          <a:bodyPr anchor="b"/>
          <a:lstStyle>
            <a:lvl1pPr algn="ctr">
              <a:defRPr spc="18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Content Break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6038" y="6465009"/>
            <a:ext cx="1824355" cy="365125"/>
          </a:xfrm>
          <a:prstGeom prst="rect">
            <a:avLst/>
          </a:prstGeom>
        </p:spPr>
        <p:txBody>
          <a:bodyPr/>
          <a:lstStyle/>
          <a:p>
            <a:fld id="{25B6A862-FDD9-4C51-AF04-153153C87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976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 Committ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475656" y="6366470"/>
            <a:ext cx="4536504" cy="476250"/>
          </a:xfrm>
          <a:prstGeom prst="rect">
            <a:avLst/>
          </a:prstGeom>
          <a:ln/>
        </p:spPr>
        <p:txBody>
          <a:bodyPr/>
          <a:lstStyle>
            <a:lvl1pPr>
              <a:defRPr sz="1200" b="1">
                <a:solidFill>
                  <a:srgbClr val="00396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Uzbekistan State Investment Committee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16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50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46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8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162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989F2-94C9-40C9-866E-2B3C5275C691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94C46-78E3-41BB-83BE-CE63D3790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33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989F2-94C9-40C9-866E-2B3C5275C691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94C46-78E3-41BB-83BE-CE63D3790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5572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989F2-94C9-40C9-866E-2B3C5275C691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94C46-78E3-41BB-83BE-CE63D3790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16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989F2-94C9-40C9-866E-2B3C5275C691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94C46-78E3-41BB-83BE-CE63D3790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156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989F2-94C9-40C9-866E-2B3C5275C691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94C46-78E3-41BB-83BE-CE63D3790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751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989F2-94C9-40C9-866E-2B3C5275C691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94C46-78E3-41BB-83BE-CE63D3790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8719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989F2-94C9-40C9-866E-2B3C5275C691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94C46-78E3-41BB-83BE-CE63D3790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8310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989F2-94C9-40C9-866E-2B3C5275C691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94C46-78E3-41BB-83BE-CE63D3790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160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989F2-94C9-40C9-866E-2B3C5275C691}" type="datetimeFigureOut">
              <a:rPr lang="en-US" smtClean="0"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694C46-78E3-41BB-83BE-CE63D3790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63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theme" Target="../theme/theme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spect="1" noChangeArrowheads="1"/>
          </p:cNvSpPr>
          <p:nvPr/>
        </p:nvSpPr>
        <p:spPr bwMode="auto">
          <a:xfrm>
            <a:off x="358775" y="6165850"/>
            <a:ext cx="36513" cy="36513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2052" name="Line 8"/>
          <p:cNvSpPr>
            <a:spLocks noChangeShapeType="1"/>
          </p:cNvSpPr>
          <p:nvPr/>
        </p:nvSpPr>
        <p:spPr bwMode="auto">
          <a:xfrm>
            <a:off x="395288" y="6165850"/>
            <a:ext cx="8429625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ru-RU"/>
          </a:p>
        </p:txBody>
      </p:sp>
      <p:sp>
        <p:nvSpPr>
          <p:cNvPr id="5" name="Rectangle 9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8" rIns="91414" bIns="45708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 cap="all" spc="180">
          <a:solidFill>
            <a:schemeClr val="tx2"/>
          </a:solidFill>
          <a:latin typeface="Verdana"/>
          <a:ea typeface="Verdana" panose="020B0604030504040204" pitchFamily="34" charset="0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2502D"/>
        </a:buClr>
        <a:buFont typeface="Wingdings" pitchFamily="2" charset="2"/>
        <a:defRPr sz="1600" kern="1200" spc="100">
          <a:solidFill>
            <a:srgbClr val="585D60"/>
          </a:solidFill>
          <a:latin typeface="Verdana"/>
          <a:ea typeface="Verdana" panose="020B0604030504040204" pitchFamily="34" charset="0"/>
          <a:cs typeface="Verdana"/>
        </a:defRPr>
      </a:lvl1pPr>
      <a:lvl2pPr marL="290513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 spc="100">
          <a:solidFill>
            <a:srgbClr val="585D60"/>
          </a:solidFill>
          <a:latin typeface="Verdana"/>
          <a:ea typeface="Verdana" panose="020B0604030504040204" pitchFamily="34" charset="0"/>
          <a:cs typeface="Verdana"/>
        </a:defRPr>
      </a:lvl2pPr>
      <a:lvl3pPr marL="684213" indent="-233363" algn="l" defTabSz="684213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 spc="100">
          <a:solidFill>
            <a:srgbClr val="585D60"/>
          </a:solidFill>
          <a:latin typeface="Verdana"/>
          <a:ea typeface="Verdana" panose="020B0604030504040204" pitchFamily="34" charset="0"/>
          <a:cs typeface="Verdana"/>
        </a:defRPr>
      </a:lvl3pPr>
      <a:lvl4pPr marL="12065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 spc="100">
          <a:solidFill>
            <a:srgbClr val="585D60"/>
          </a:solidFill>
          <a:latin typeface="Verdana"/>
          <a:ea typeface="Verdana" panose="020B0604030504040204" pitchFamily="34" charset="0"/>
          <a:cs typeface="Verdana"/>
        </a:defRPr>
      </a:lvl4pPr>
      <a:lvl5pPr marL="12065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 spc="100">
          <a:solidFill>
            <a:srgbClr val="585D60"/>
          </a:solidFill>
          <a:latin typeface="Verdana"/>
          <a:ea typeface="Verdana" panose="020B0604030504040204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256903"/>
            <a:ext cx="6449438" cy="56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0" y="663631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76750" algn="ctr"/>
                <a:tab pos="8915400" algn="r"/>
              </a:tabLst>
              <a:defRPr/>
            </a:pPr>
            <a:r>
              <a:rPr lang="en-U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GM CONFIDENTIAL	</a:t>
            </a:r>
            <a:fld id="{67D4C6F3-E5B0-4683-951F-6BB74451B2A4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76750" algn="ctr"/>
                  <a:tab pos="8915400" algn="r"/>
                </a:tabLst>
                <a:defRPr/>
              </a:pPr>
              <a:t>‹#›</a:t>
            </a:fld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7" cstate="print"/>
          <a:srcRect l="53922"/>
          <a:stretch>
            <a:fillRect/>
          </a:stretch>
        </p:blipFill>
        <p:spPr bwMode="auto">
          <a:xfrm>
            <a:off x="6172200" y="6256903"/>
            <a:ext cx="2971800" cy="56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83747" y="6639934"/>
            <a:ext cx="34004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343900" algn="r"/>
              </a:tabLst>
              <a:defRPr/>
            </a:pPr>
            <a:r>
              <a:rPr lang="en-US" sz="1050" b="1" i="1" kern="0" dirty="0">
                <a:solidFill>
                  <a:srgbClr val="1F497D"/>
                </a:solidFill>
              </a:rPr>
              <a:t>GLOBAL PLANNING &amp; PROGRAM MANAGEMENT	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32372" y="6640286"/>
            <a:ext cx="5334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4476750" algn="ctr"/>
                <a:tab pos="8915400" algn="r"/>
              </a:tabLst>
              <a:defRPr/>
            </a:pPr>
            <a:fld id="{67D4C6F3-E5B0-4683-951F-6BB74451B2A4}" type="slidenum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algn="r">
                <a:tabLst>
                  <a:tab pos="4476750" algn="ctr"/>
                  <a:tab pos="8915400" algn="r"/>
                </a:tabLst>
                <a:defRPr/>
              </a:pPr>
              <a:t>‹#›</a:t>
            </a:fld>
            <a:endParaRPr lang="en-US" sz="90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M Sans Regular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M Sans Regular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M Sans Regular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M Sans Regular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M Sans Regular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M Sans Regular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663631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76750" algn="ctr"/>
                <a:tab pos="8915400" algn="r"/>
              </a:tabLst>
              <a:defRPr/>
            </a:pPr>
            <a:r>
              <a:rPr lang="en-US" sz="9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	GM CONFIDENTIAL	</a:t>
            </a:r>
            <a:fld id="{67D4C6F3-E5B0-4683-951F-6BB74451B2A4}" type="slidenum">
              <a:rPr lang="en-US" sz="9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tabLst>
                  <a:tab pos="4476750" algn="ctr"/>
                  <a:tab pos="8915400" algn="r"/>
                </a:tabLst>
                <a:defRPr/>
              </a:pPr>
              <a:t>‹#›</a:t>
            </a:fld>
            <a:endParaRPr lang="en-US" sz="9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531756"/>
            <a:ext cx="2088982" cy="24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0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M Sans Regular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M Sans Regular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M Sans Regular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M Sans Regular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M Sans Regular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M Sans Regular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lIns="91414" tIns="45708" rIns="91414" bIns="45708" rtlCol="0" anchor="ctr"/>
          <a:lstStyle/>
          <a:p>
            <a:pPr algn="ctr" defTabSz="914148">
              <a:defRPr/>
            </a:pPr>
            <a:endParaRPr lang="en-US" kern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8" rIns="91414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0" y="6256905"/>
            <a:ext cx="9144000" cy="567509"/>
            <a:chOff x="0" y="6256903"/>
            <a:chExt cx="9144000" cy="567509"/>
          </a:xfrm>
        </p:grpSpPr>
        <p:pic>
          <p:nvPicPr>
            <p:cNvPr id="16" name="Picture 15"/>
            <p:cNvPicPr>
              <a:picLocks noChangeAspect="1" noChangeArrowheads="1"/>
            </p:cNvPicPr>
            <p:nvPr userDrawn="1"/>
          </p:nvPicPr>
          <p:blipFill>
            <a:blip r:embed="rId37" cstate="print"/>
            <a:srcRect l="53922"/>
            <a:stretch>
              <a:fillRect/>
            </a:stretch>
          </p:blipFill>
          <p:spPr bwMode="auto">
            <a:xfrm>
              <a:off x="6172200" y="6256903"/>
              <a:ext cx="2971800" cy="567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8"/>
            <p:cNvPicPr>
              <a:picLocks noChangeAspect="1" noChangeArrowheads="1"/>
            </p:cNvPicPr>
            <p:nvPr userDrawn="1"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0" y="6256903"/>
              <a:ext cx="6449438" cy="567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8" name="TextBox 17"/>
          <p:cNvSpPr txBox="1"/>
          <p:nvPr/>
        </p:nvSpPr>
        <p:spPr>
          <a:xfrm>
            <a:off x="583749" y="6639935"/>
            <a:ext cx="3400425" cy="246197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341598" algn="r"/>
              </a:tabLst>
              <a:defRPr/>
            </a:pPr>
            <a:r>
              <a:rPr lang="en-US" sz="1000" b="1" i="1" kern="0" dirty="0">
                <a:solidFill>
                  <a:srgbClr val="1F497D"/>
                </a:solidFill>
              </a:rPr>
              <a:t>GLOBAL PLANNING &amp; PROGRAM MANAGEMENT	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53540" y="6651172"/>
            <a:ext cx="1447800" cy="230808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475514" algn="ctr"/>
                <a:tab pos="8912940" algn="r"/>
              </a:tabLst>
              <a:defRPr/>
            </a:pPr>
            <a:r>
              <a:rPr lang="en-US" sz="90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GM CONFIDENTIAL</a:t>
            </a:r>
            <a:endParaRPr lang="en-US" sz="9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5577" y="6625858"/>
            <a:ext cx="2181225" cy="246197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8341598" algn="r"/>
              </a:tabLst>
              <a:defRPr/>
            </a:pPr>
            <a:r>
              <a:rPr lang="en-US" sz="1000" b="1" i="1" kern="0" dirty="0" smtClean="0">
                <a:solidFill>
                  <a:srgbClr val="1F497D"/>
                </a:solidFill>
              </a:rPr>
              <a:t>Month/Year</a:t>
            </a:r>
            <a:r>
              <a:rPr lang="en-US" sz="1000" b="1" i="1" kern="0" dirty="0">
                <a:solidFill>
                  <a:srgbClr val="1F497D"/>
                </a:solidFill>
              </a:rPr>
              <a:t>	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32372" y="6640286"/>
            <a:ext cx="533400" cy="230808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4475514" algn="ctr"/>
                <a:tab pos="8912940" algn="r"/>
              </a:tabLst>
              <a:defRPr/>
            </a:pPr>
            <a:fld id="{67D4C6F3-E5B0-4683-951F-6BB74451B2A4}" type="slidenum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tabLst>
                  <a:tab pos="4475514" algn="ctr"/>
                  <a:tab pos="8912940" algn="r"/>
                </a:tabLst>
                <a:defRPr/>
              </a:pPr>
              <a:t>‹#›</a:t>
            </a:fld>
            <a:endParaRPr lang="en-US" sz="9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7474328" y="6629400"/>
            <a:ext cx="160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4" tIns="45708" rIns="91414" bIns="45708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FF"/>
                </a:solidFill>
                <a:cs typeface="Times New Roman" pitchFamily="18" charset="0"/>
              </a:rPr>
              <a:t>17Mar2014 Template</a:t>
            </a:r>
            <a:endParaRPr lang="en-US" sz="1000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6172201"/>
            <a:ext cx="4114800" cy="369308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PLD082012MGPP001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86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7" r:id="rId3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07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14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2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29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806" indent="-342806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44" indent="-285671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684" indent="-228536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9758" indent="-228536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6832" indent="-22853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3906" indent="-22853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0980" indent="-22853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054" indent="-22853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128" indent="-22853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4" algn="l" defTabSz="914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8" algn="l" defTabSz="914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1" algn="l" defTabSz="914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5" algn="l" defTabSz="914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0" algn="l" defTabSz="914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44" algn="l" defTabSz="914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17" algn="l" defTabSz="914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0" algn="l" defTabSz="914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2"/>
            <a:ext cx="8229600" cy="4525963"/>
          </a:xfrm>
          <a:prstGeom prst="rect">
            <a:avLst/>
          </a:prstGeom>
        </p:spPr>
        <p:txBody>
          <a:bodyPr vert="horz" lIns="91414" tIns="45708" rIns="91414" bIns="457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8" rIns="91414" bIns="45708" rtlCol="0" anchor="ctr"/>
          <a:lstStyle/>
          <a:p>
            <a:pPr algn="ctr" defTabSz="914148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487362"/>
          </a:xfrm>
          <a:prstGeom prst="rect">
            <a:avLst/>
          </a:prstGeom>
        </p:spPr>
        <p:txBody>
          <a:bodyPr vert="horz" lIns="91414" tIns="45708" rIns="91414" bIns="457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6636314"/>
            <a:ext cx="9144000" cy="230808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/>
          <a:p>
            <a:pPr defTabSz="914148">
              <a:tabLst>
                <a:tab pos="4475514" algn="ctr"/>
                <a:tab pos="8912940" algn="r"/>
              </a:tabLst>
              <a:defRPr/>
            </a:pPr>
            <a:r>
              <a:rPr lang="en-US" sz="9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	GM CONFIDENTIAL	</a:t>
            </a:r>
            <a:fld id="{67D4C6F3-E5B0-4683-951F-6BB74451B2A4}" type="slidenum">
              <a:rPr lang="en-US" sz="900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914148">
                <a:tabLst>
                  <a:tab pos="4475514" algn="ctr"/>
                  <a:tab pos="8912940" algn="r"/>
                </a:tabLst>
                <a:defRPr/>
              </a:pPr>
              <a:t>‹#›</a:t>
            </a:fld>
            <a:endParaRPr lang="en-US" sz="900" dirty="0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6256905"/>
            <a:ext cx="9144000" cy="567509"/>
            <a:chOff x="0" y="6256903"/>
            <a:chExt cx="9144000" cy="567509"/>
          </a:xfrm>
        </p:grpSpPr>
        <p:pic>
          <p:nvPicPr>
            <p:cNvPr id="18" name="Picture 17"/>
            <p:cNvPicPr>
              <a:picLocks noChangeAspect="1" noChangeArrowheads="1"/>
            </p:cNvPicPr>
            <p:nvPr userDrawn="1"/>
          </p:nvPicPr>
          <p:blipFill>
            <a:blip r:embed="rId10" cstate="print"/>
            <a:srcRect l="53922"/>
            <a:stretch>
              <a:fillRect/>
            </a:stretch>
          </p:blipFill>
          <p:spPr bwMode="auto">
            <a:xfrm>
              <a:off x="6172200" y="6256903"/>
              <a:ext cx="2971800" cy="567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8"/>
            <p:cNvPicPr>
              <a:picLocks noChangeAspect="1" noChangeArrowheads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6256903"/>
              <a:ext cx="6449438" cy="567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" name="TextBox 19"/>
          <p:cNvSpPr txBox="1"/>
          <p:nvPr/>
        </p:nvSpPr>
        <p:spPr>
          <a:xfrm>
            <a:off x="583749" y="6639935"/>
            <a:ext cx="3400425" cy="246197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/>
          <a:p>
            <a:pPr defTabSz="914148">
              <a:tabLst>
                <a:tab pos="8341598" algn="r"/>
              </a:tabLst>
              <a:defRPr/>
            </a:pPr>
            <a:r>
              <a:rPr lang="en-US" sz="1000" b="1" i="1" kern="0" dirty="0">
                <a:solidFill>
                  <a:srgbClr val="1F497D"/>
                </a:solidFill>
              </a:rPr>
              <a:t>GLOBAL PLANNING &amp; PROGRAM MANAGEMENT	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53540" y="6651172"/>
            <a:ext cx="1447800" cy="230808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/>
          <a:p>
            <a:pPr algn="ctr" defTabSz="914148">
              <a:tabLst>
                <a:tab pos="4475514" algn="ctr"/>
                <a:tab pos="8912940" algn="r"/>
              </a:tabLst>
              <a:defRPr/>
            </a:pPr>
            <a:r>
              <a:rPr lang="en-US" sz="900" b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GM CONFIDENTIAL</a:t>
            </a:r>
            <a:endParaRPr lang="en-US" sz="9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32372" y="6640286"/>
            <a:ext cx="533400" cy="230808"/>
          </a:xfrm>
          <a:prstGeom prst="rect">
            <a:avLst/>
          </a:prstGeom>
          <a:noFill/>
        </p:spPr>
        <p:txBody>
          <a:bodyPr wrap="square" lIns="91414" tIns="45708" rIns="91414" bIns="45708" rtlCol="0">
            <a:spAutoFit/>
          </a:bodyPr>
          <a:lstStyle/>
          <a:p>
            <a:pPr algn="r" defTabSz="914148">
              <a:tabLst>
                <a:tab pos="4475514" algn="ctr"/>
                <a:tab pos="8912940" algn="r"/>
              </a:tabLst>
              <a:defRPr/>
            </a:pPr>
            <a:fld id="{67D4C6F3-E5B0-4683-951F-6BB74451B2A4}" type="slidenum">
              <a:rPr lang="en-US" sz="90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algn="r" defTabSz="914148">
                <a:tabLst>
                  <a:tab pos="4475514" algn="ctr"/>
                  <a:tab pos="8912940" algn="r"/>
                </a:tabLst>
                <a:defRPr/>
              </a:pPr>
              <a:t>‹#›</a:t>
            </a:fld>
            <a:endParaRPr lang="en-US" sz="90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39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</p:sldLayoutIdLst>
  <p:hf hdr="0" dt="0"/>
  <p:txStyles>
    <p:titleStyle>
      <a:lvl1pPr algn="ctr" defTabSz="914148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GM Sans Regular" pitchFamily="2" charset="0"/>
          <a:ea typeface="+mj-ea"/>
          <a:cs typeface="+mj-cs"/>
        </a:defRPr>
      </a:lvl1pPr>
    </p:titleStyle>
    <p:bodyStyle>
      <a:lvl1pPr marL="342806" indent="-342806" algn="l" defTabSz="91414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M Sans Regular" pitchFamily="2" charset="0"/>
          <a:ea typeface="+mn-ea"/>
          <a:cs typeface="+mn-cs"/>
        </a:defRPr>
      </a:lvl1pPr>
      <a:lvl2pPr marL="742744" indent="-285671" algn="l" defTabSz="91414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GM Sans Regular" pitchFamily="2" charset="0"/>
          <a:ea typeface="+mn-ea"/>
          <a:cs typeface="+mn-cs"/>
        </a:defRPr>
      </a:lvl2pPr>
      <a:lvl3pPr marL="1142684" indent="-228536" algn="l" defTabSz="914148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GM Sans Regular" pitchFamily="2" charset="0"/>
          <a:ea typeface="+mn-ea"/>
          <a:cs typeface="+mn-cs"/>
        </a:defRPr>
      </a:lvl3pPr>
      <a:lvl4pPr marL="1599758" indent="-228536" algn="l" defTabSz="914148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GM Sans Regular" pitchFamily="2" charset="0"/>
          <a:ea typeface="+mn-ea"/>
          <a:cs typeface="+mn-cs"/>
        </a:defRPr>
      </a:lvl4pPr>
      <a:lvl5pPr marL="2056832" indent="-228536" algn="l" defTabSz="914148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GM Sans Regular" pitchFamily="2" charset="0"/>
          <a:ea typeface="+mn-ea"/>
          <a:cs typeface="+mn-cs"/>
        </a:defRPr>
      </a:lvl5pPr>
      <a:lvl6pPr marL="2513906" indent="-228536" algn="l" defTabSz="9141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0" indent="-228536" algn="l" defTabSz="9141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54" indent="-228536" algn="l" defTabSz="9141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28" indent="-228536" algn="l" defTabSz="9141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4" algn="l" defTabSz="914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8" algn="l" defTabSz="914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1" algn="l" defTabSz="914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5" algn="l" defTabSz="914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0" algn="l" defTabSz="914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44" algn="l" defTabSz="914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17" algn="l" defTabSz="914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0" algn="l" defTabSz="9141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256903"/>
            <a:ext cx="6449438" cy="56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0" y="663631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76750" algn="ctr"/>
                <a:tab pos="8915400" algn="r"/>
              </a:tabLst>
              <a:defRPr/>
            </a:pPr>
            <a:r>
              <a:rPr lang="en-US" sz="9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	GM CONFIDENTIAL	</a:t>
            </a:r>
            <a:fld id="{67D4C6F3-E5B0-4683-951F-6BB74451B2A4}" type="slidenum">
              <a:rPr lang="en-US" sz="90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tabLst>
                  <a:tab pos="4476750" algn="ctr"/>
                  <a:tab pos="8915400" algn="r"/>
                </a:tabLst>
                <a:defRPr/>
              </a:pPr>
              <a:t>‹#›</a:t>
            </a:fld>
            <a:endParaRPr lang="en-US" sz="9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5" cstate="print"/>
          <a:srcRect l="53922"/>
          <a:stretch>
            <a:fillRect/>
          </a:stretch>
        </p:blipFill>
        <p:spPr bwMode="auto">
          <a:xfrm>
            <a:off x="6172200" y="6256903"/>
            <a:ext cx="2971800" cy="567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83747" y="6639934"/>
            <a:ext cx="34004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343900" algn="r"/>
              </a:tabLst>
              <a:defRPr/>
            </a:pPr>
            <a:r>
              <a:rPr lang="en-US" sz="1050" b="1" i="1" kern="0" dirty="0">
                <a:solidFill>
                  <a:srgbClr val="1F497D"/>
                </a:solidFill>
              </a:rPr>
              <a:t>GLOBAL PLANNING &amp; PROGRAM MANAGEMENT	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32372" y="6640286"/>
            <a:ext cx="53340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4476750" algn="ctr"/>
                <a:tab pos="8915400" algn="r"/>
              </a:tabLst>
              <a:defRPr/>
            </a:pPr>
            <a:fld id="{67D4C6F3-E5B0-4683-951F-6BB74451B2A4}" type="slidenum">
              <a:rPr lang="en-US" sz="900">
                <a:solidFill>
                  <a:srgbClr val="000000">
                    <a:lumMod val="50000"/>
                    <a:lumOff val="50000"/>
                  </a:srgbClr>
                </a:solidFill>
              </a:rPr>
              <a:pPr algn="r">
                <a:tabLst>
                  <a:tab pos="4476750" algn="ctr"/>
                  <a:tab pos="8915400" algn="r"/>
                </a:tabLst>
                <a:defRPr/>
              </a:pPr>
              <a:t>‹#›</a:t>
            </a:fld>
            <a:endParaRPr lang="en-US" sz="9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8" rIns="91414" bIns="45708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8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M Sans Regular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M Sans Regular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M Sans Regular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M Sans Regular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M Sans Regular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M Sans Regular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685800"/>
            <a:ext cx="8610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256903"/>
            <a:ext cx="9144000" cy="567509"/>
            <a:chOff x="0" y="6256903"/>
            <a:chExt cx="9144000" cy="567509"/>
          </a:xfrm>
        </p:grpSpPr>
        <p:pic>
          <p:nvPicPr>
            <p:cNvPr id="10" name="Picture 9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l="53922"/>
            <a:stretch>
              <a:fillRect/>
            </a:stretch>
          </p:blipFill>
          <p:spPr bwMode="auto">
            <a:xfrm>
              <a:off x="6172200" y="6256903"/>
              <a:ext cx="2971800" cy="567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8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256903"/>
              <a:ext cx="6449438" cy="567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" name="TextBox 11"/>
          <p:cNvSpPr txBox="1"/>
          <p:nvPr/>
        </p:nvSpPr>
        <p:spPr>
          <a:xfrm>
            <a:off x="0" y="6636314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76750" algn="ctr"/>
                <a:tab pos="8915400" algn="r"/>
              </a:tabLst>
              <a:defRPr/>
            </a:pPr>
            <a:r>
              <a:rPr lang="en-US" sz="9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	GM CONFIDENTIAL	</a:t>
            </a:r>
            <a:fld id="{67D4C6F3-E5B0-4683-951F-6BB74451B2A4}" type="slidenum">
              <a:rPr lang="en-US" sz="90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tabLst>
                  <a:tab pos="4476750" algn="ctr"/>
                  <a:tab pos="8915400" algn="r"/>
                </a:tabLst>
                <a:defRPr/>
              </a:pPr>
              <a:t>‹#›</a:t>
            </a:fld>
            <a:endParaRPr lang="en-US" sz="9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1" y="76200"/>
            <a:ext cx="9143999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83747" y="6639934"/>
            <a:ext cx="34004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343900" algn="r"/>
              </a:tabLst>
              <a:defRPr/>
            </a:pPr>
            <a:r>
              <a:rPr lang="en-US" sz="1050" b="1" i="1" kern="0" dirty="0">
                <a:solidFill>
                  <a:srgbClr val="1F497D"/>
                </a:solidFill>
              </a:rPr>
              <a:t>GLOBAL PLANNING &amp; PROGRAM MANAGEMENT	</a:t>
            </a:r>
          </a:p>
        </p:txBody>
      </p:sp>
    </p:spTree>
    <p:extLst>
      <p:ext uri="{BB962C8B-B14F-4D97-AF65-F5344CB8AC3E}">
        <p14:creationId xmlns:p14="http://schemas.microsoft.com/office/powerpoint/2010/main" val="75666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1" hangingPunct="1">
        <a:spcBef>
          <a:spcPct val="0"/>
        </a:spcBef>
        <a:buNone/>
        <a:defRPr sz="28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5425" indent="-225425" algn="l" defTabSz="914400" rtl="0" eaLnBrk="1" latinLnBrk="1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GM Sans Regular" pitchFamily="2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GM Sans Regular" pitchFamily="2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GM Sans Regular" pitchFamily="2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GM Sans Regular" pitchFamily="2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GM Sans Regular" pitchFamily="2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spect="1" noChangeArrowheads="1"/>
          </p:cNvSpPr>
          <p:nvPr/>
        </p:nvSpPr>
        <p:spPr bwMode="auto">
          <a:xfrm>
            <a:off x="358775" y="6165850"/>
            <a:ext cx="36513" cy="36513"/>
          </a:xfrm>
          <a:prstGeom prst="rect">
            <a:avLst/>
          </a:prstGeom>
          <a:solidFill>
            <a:srgbClr val="FF0000"/>
          </a:solidFill>
          <a:ln w="0">
            <a:solidFill>
              <a:srgbClr val="FF0000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smtClean="0"/>
          </a:p>
        </p:txBody>
      </p:sp>
      <p:sp>
        <p:nvSpPr>
          <p:cNvPr id="2052" name="Line 8"/>
          <p:cNvSpPr>
            <a:spLocks noChangeShapeType="1"/>
          </p:cNvSpPr>
          <p:nvPr/>
        </p:nvSpPr>
        <p:spPr bwMode="auto">
          <a:xfrm>
            <a:off x="395288" y="6165850"/>
            <a:ext cx="8429625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ru-RU"/>
          </a:p>
        </p:txBody>
      </p:sp>
      <p:pic>
        <p:nvPicPr>
          <p:cNvPr id="1026" name="Picture 2" descr="C:\Users\Kamila\Desktop\Picture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" y="6202363"/>
            <a:ext cx="1126968" cy="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 cap="all" spc="180">
          <a:solidFill>
            <a:schemeClr val="tx2"/>
          </a:solidFill>
          <a:latin typeface="Verdana"/>
          <a:ea typeface="Verdana" panose="020B0604030504040204" pitchFamily="34" charset="0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2502D"/>
        </a:buClr>
        <a:buFont typeface="Wingdings" pitchFamily="2" charset="2"/>
        <a:defRPr sz="1600" kern="1200" spc="100">
          <a:solidFill>
            <a:srgbClr val="585D60"/>
          </a:solidFill>
          <a:latin typeface="Verdana"/>
          <a:ea typeface="Verdana" panose="020B0604030504040204" pitchFamily="34" charset="0"/>
          <a:cs typeface="Verdana"/>
        </a:defRPr>
      </a:lvl1pPr>
      <a:lvl2pPr marL="290513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 spc="100">
          <a:solidFill>
            <a:srgbClr val="585D60"/>
          </a:solidFill>
          <a:latin typeface="Verdana"/>
          <a:ea typeface="Verdana" panose="020B0604030504040204" pitchFamily="34" charset="0"/>
          <a:cs typeface="Verdana"/>
        </a:defRPr>
      </a:lvl2pPr>
      <a:lvl3pPr marL="684213" indent="-233363" algn="l" defTabSz="684213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 spc="100">
          <a:solidFill>
            <a:srgbClr val="585D60"/>
          </a:solidFill>
          <a:latin typeface="Verdana"/>
          <a:ea typeface="Verdana" panose="020B0604030504040204" pitchFamily="34" charset="0"/>
          <a:cs typeface="Verdana"/>
        </a:defRPr>
      </a:lvl3pPr>
      <a:lvl4pPr marL="12065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 spc="100">
          <a:solidFill>
            <a:srgbClr val="585D60"/>
          </a:solidFill>
          <a:latin typeface="Verdana"/>
          <a:ea typeface="Verdana" panose="020B0604030504040204" pitchFamily="34" charset="0"/>
          <a:cs typeface="Verdana"/>
        </a:defRPr>
      </a:lvl4pPr>
      <a:lvl5pPr marL="12065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 spc="100">
          <a:solidFill>
            <a:srgbClr val="585D60"/>
          </a:solidFill>
          <a:latin typeface="Verdana"/>
          <a:ea typeface="Verdana" panose="020B0604030504040204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1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microsoft.com/office/2007/relationships/hdphoto" Target="../media/hdphoto22.wdp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.png"/><Relationship Id="rId7" Type="http://schemas.openxmlformats.org/officeDocument/2006/relationships/image" Target="../media/image5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3.wdp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5.wdp"/><Relationship Id="rId5" Type="http://schemas.openxmlformats.org/officeDocument/2006/relationships/image" Target="../media/image56.png"/><Relationship Id="rId10" Type="http://schemas.microsoft.com/office/2007/relationships/hdphoto" Target="../media/hdphoto27.wdp"/><Relationship Id="rId4" Type="http://schemas.microsoft.com/office/2007/relationships/hdphoto" Target="../media/hdphoto24.wdp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microsoft.com/office/2007/relationships/hdphoto" Target="../media/hdphoto7.wdp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8.png"/><Relationship Id="rId15" Type="http://schemas.microsoft.com/office/2007/relationships/hdphoto" Target="../media/hdphoto6.wdp"/><Relationship Id="rId10" Type="http://schemas.openxmlformats.org/officeDocument/2006/relationships/image" Target="../media/image11.png"/><Relationship Id="rId19" Type="http://schemas.openxmlformats.org/officeDocument/2006/relationships/image" Target="../media/image16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openxmlformats.org/officeDocument/2006/relationships/image" Target="../media/image12.png"/><Relationship Id="rId5" Type="http://schemas.openxmlformats.org/officeDocument/2006/relationships/image" Target="../media/image19.png"/><Relationship Id="rId15" Type="http://schemas.openxmlformats.org/officeDocument/2006/relationships/image" Target="../media/image22.png"/><Relationship Id="rId10" Type="http://schemas.microsoft.com/office/2007/relationships/hdphoto" Target="../media/hdphoto4.wdp"/><Relationship Id="rId4" Type="http://schemas.microsoft.com/office/2007/relationships/hdphoto" Target="../media/hdphoto8.wdp"/><Relationship Id="rId9" Type="http://schemas.openxmlformats.org/officeDocument/2006/relationships/image" Target="../media/image11.png"/><Relationship Id="rId14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jp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40.jpe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12" Type="http://schemas.microsoft.com/office/2007/relationships/hdphoto" Target="../media/hdphoto1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microsoft.com/office/2007/relationships/hdphoto" Target="../media/hdphoto12.wdp"/><Relationship Id="rId10" Type="http://schemas.microsoft.com/office/2007/relationships/hdphoto" Target="../media/hdphoto14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microsoft.com/office/2007/relationships/hdphoto" Target="../media/hdphoto1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microsoft.com/office/2007/relationships/hdphoto" Target="../media/hdphoto21.wdp"/><Relationship Id="rId3" Type="http://schemas.openxmlformats.org/officeDocument/2006/relationships/image" Target="../media/image4.png"/><Relationship Id="rId7" Type="http://schemas.microsoft.com/office/2007/relationships/hdphoto" Target="../media/hdphoto18.wdp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microsoft.com/office/2007/relationships/hdphoto" Target="../media/hdphoto20.wdp"/><Relationship Id="rId5" Type="http://schemas.microsoft.com/office/2007/relationships/hdphoto" Target="../media/hdphoto17.wdp"/><Relationship Id="rId15" Type="http://schemas.openxmlformats.org/officeDocument/2006/relationships/image" Target="../media/image47.png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microsoft.com/office/2007/relationships/hdphoto" Target="../media/hdphoto19.wdp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1" y="672530"/>
            <a:ext cx="2325808" cy="775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1" r="9078" b="6700"/>
          <a:stretch/>
        </p:blipFill>
        <p:spPr>
          <a:xfrm>
            <a:off x="199031" y="1676400"/>
            <a:ext cx="8792570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8681" y="834407"/>
            <a:ext cx="7086600" cy="451514"/>
          </a:xfrm>
        </p:spPr>
        <p:txBody>
          <a:bodyPr/>
          <a:lstStyle/>
          <a:p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краткие сведения о компании</a:t>
            </a:r>
            <a:r>
              <a:rPr lang="ru-RU" sz="2600" dirty="0" smtClean="0">
                <a:latin typeface="+mj-lt"/>
              </a:rPr>
              <a:t> 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694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197600"/>
            <a:ext cx="1981201" cy="66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479" y="34139"/>
            <a:ext cx="608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Качество выпускаемой продукции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286" y="914400"/>
            <a:ext cx="853771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Использование в производстве лучшего импортного оборудования позволяет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нам производить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продукцию высокого качества, выгодно отличающуюся от продукции других местных производителей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Лабораторный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контроль на оборудовании USTER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TESTER проводится на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каждой стадии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производства.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Применение экологически безопасных материалов обеспечивает безопасность продукции для здоровья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человека.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500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Мы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стремимся к установлению прочных деловых отношений с покупателями, постоянно поддерживая качество производимой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хлопчатобумажной пряжи на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самом высоком уровне и применяя гибкую ценовую политику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5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altLang="ja-JP" sz="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9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3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197600"/>
            <a:ext cx="1981201" cy="66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479" y="34139"/>
            <a:ext cx="608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Упаковка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304470"/>
              </p:ext>
            </p:extLst>
          </p:nvPr>
        </p:nvGraphicFramePr>
        <p:xfrm>
          <a:off x="248479" y="1397000"/>
          <a:ext cx="8743121" cy="37758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49042"/>
                <a:gridCol w="239016"/>
                <a:gridCol w="3540463"/>
                <a:gridCol w="228600"/>
                <a:gridCol w="2286000"/>
              </a:tblGrid>
              <a:tr h="8155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Тип упаковки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Коробка картонная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Мешок полиэтиленовый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87856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Габариты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(дл.*шр.*вс.),</a:t>
                      </a:r>
                      <a:r>
                        <a:rPr lang="ru-RU" sz="18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мм</a:t>
                      </a:r>
                    </a:p>
                    <a:p>
                      <a:endParaRPr lang="ru-RU" sz="1800" b="1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630*430*515         630*430*315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870*350*640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850300">
                <a:tc>
                  <a:txBody>
                    <a:bodyPr/>
                    <a:lstStyle/>
                    <a:p>
                      <a:r>
                        <a:rPr lang="ru-RU" sz="18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бобин, шт.</a:t>
                      </a:r>
                      <a:endParaRPr lang="en-US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18                          12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92126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Вес, кг</a:t>
                      </a:r>
                      <a:endParaRPr lang="en-US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28                          40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</a:t>
                      </a:r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8479" y="5486400"/>
            <a:ext cx="874312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 smtClean="0">
                <a:solidFill>
                  <a:schemeClr val="tx2">
                    <a:lumMod val="75000"/>
                  </a:schemeClr>
                </a:solidFill>
              </a:rPr>
              <a:t>Возможны дополнительные варианты упаковки </a:t>
            </a:r>
            <a:r>
              <a:rPr lang="ru-RU" sz="1700" dirty="0">
                <a:solidFill>
                  <a:schemeClr val="tx2">
                    <a:lumMod val="75000"/>
                  </a:schemeClr>
                </a:solidFill>
              </a:rPr>
              <a:t>в картонные коробки или полиэтиленовые мешки согласно заказу</a:t>
            </a:r>
            <a:endParaRPr lang="en-US" sz="17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197600"/>
            <a:ext cx="1981201" cy="66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479" y="34139"/>
            <a:ext cx="608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География экспорта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513134"/>
            <a:ext cx="8991601" cy="45679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74259"/>
            <a:ext cx="412648" cy="41264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114800" y="2097289"/>
            <a:ext cx="1567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Россия</a:t>
            </a:r>
            <a:endParaRPr lang="en-U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" y="2566451"/>
            <a:ext cx="15670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Польша</a:t>
            </a:r>
            <a:endParaRPr lang="en-US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3208762"/>
            <a:ext cx="15670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Нидерланды</a:t>
            </a:r>
            <a:endParaRPr lang="en-US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2779" y="4191012"/>
            <a:ext cx="15670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Турция</a:t>
            </a:r>
            <a:endParaRPr lang="en-US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86369" y="3094805"/>
            <a:ext cx="11976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Украина</a:t>
            </a:r>
            <a:endParaRPr lang="en-US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1061" y="2784998"/>
            <a:ext cx="15670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Беларусь</a:t>
            </a:r>
            <a:endParaRPr lang="en-US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29200" y="4029430"/>
            <a:ext cx="15670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Китай</a:t>
            </a:r>
            <a:endParaRPr lang="en-US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84026" y="3208763"/>
            <a:ext cx="15670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</a:rPr>
              <a:t>Казахстан</a:t>
            </a:r>
            <a:endParaRPr lang="en-US" sz="15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37" y="3886907"/>
            <a:ext cx="341194" cy="34119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06" y="2094649"/>
            <a:ext cx="341194" cy="3411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49" y="3073761"/>
            <a:ext cx="341194" cy="3411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90" y="3849818"/>
            <a:ext cx="341194" cy="34119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79" y="2784998"/>
            <a:ext cx="341194" cy="34119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71" y="2809969"/>
            <a:ext cx="341194" cy="34119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232" y="2510997"/>
            <a:ext cx="341194" cy="34119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866" y="3029151"/>
            <a:ext cx="341194" cy="341194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142163" y="4997271"/>
            <a:ext cx="88494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Khantex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Group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экспортирует высококачественную х/б пряжу в Турцию, Китай, Россию, а также страны Восточной и Западной Европы.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Также компания реализует пряжу местным экспортноориентрованным производителям текстильной продукции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86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197600"/>
            <a:ext cx="1981201" cy="66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478" y="34139"/>
            <a:ext cx="8590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Участие на международных выставках 2019г.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8" y="3362959"/>
            <a:ext cx="3375314" cy="599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97439" y="3362959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17 - 20 сентября 2019г.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г. Москва, Россия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151"/>
          <a:stretch/>
        </p:blipFill>
        <p:spPr>
          <a:xfrm>
            <a:off x="568723" y="4343400"/>
            <a:ext cx="2033381" cy="15829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98091" y="475786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22 - 24 ноября 2019г.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г. Варшава, Польша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4457" y="2130112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11 - 13 сентября 2019г.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г. Ташкент, Узбекистан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4" b="42423"/>
          <a:stretch/>
        </p:blipFill>
        <p:spPr>
          <a:xfrm>
            <a:off x="583508" y="1870539"/>
            <a:ext cx="3505201" cy="12270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62182" y="953778"/>
            <a:ext cx="3472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29 июля  - 2 августа 2019г.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г. Минск, Беларусь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13"/>
          <a:stretch/>
        </p:blipFill>
        <p:spPr>
          <a:xfrm>
            <a:off x="568723" y="668614"/>
            <a:ext cx="1847963" cy="127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197600"/>
            <a:ext cx="1981201" cy="66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478" y="34139"/>
            <a:ext cx="8057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Контакты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contras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9" y="3124200"/>
            <a:ext cx="736499" cy="736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2" y="2057400"/>
            <a:ext cx="68580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31000" contras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47" y="914400"/>
            <a:ext cx="762000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59" y="4267200"/>
            <a:ext cx="797284" cy="7972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47800" y="4439594"/>
            <a:ext cx="73572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Головной офис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 Республика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Узбекистан г.Ташкент, ул. Кичик Халка йули, дом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87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Администрация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Республика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Узбекистан, Андижанская область, Кургантепинский район, Учкунский сход сельских граждан, ул. Ат-Термизий, 7А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3307783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info@khantex.uz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3681" y="2215634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+ 998 (95) 197-15-51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13681" y="1110734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www.khantex.uz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1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667746"/>
              </p:ext>
            </p:extLst>
          </p:nvPr>
        </p:nvGraphicFramePr>
        <p:xfrm>
          <a:off x="354544" y="627617"/>
          <a:ext cx="8713256" cy="554458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5056"/>
                <a:gridCol w="4648200"/>
              </a:tblGrid>
              <a:tr h="567671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КРАТКИЕ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СВЕДЕНИЯ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</a:tr>
              <a:tr h="76789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            </a:t>
                      </a:r>
                    </a:p>
                    <a:p>
                      <a:r>
                        <a:rPr lang="ru-RU" sz="1600" dirty="0" smtClean="0"/>
                        <a:t>            </a:t>
                      </a:r>
                      <a:endParaRPr lang="en-US" sz="16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2017 г.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</a:t>
                      </a: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предприятий в составе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холдинга</a:t>
                      </a:r>
                      <a:endParaRPr lang="en-US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baseline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r>
                        <a:rPr lang="en-US" baseline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000 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работников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Андижанская и Ташкентская области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38022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</a:t>
                      </a:r>
                    </a:p>
                    <a:p>
                      <a:r>
                        <a:rPr lang="ru-RU" dirty="0" smtClean="0"/>
                        <a:t>                 </a:t>
                      </a:r>
                      <a:endParaRPr lang="ru-RU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ru-RU" dirty="0" smtClean="0"/>
                        <a:t>                 </a:t>
                      </a:r>
                    </a:p>
                    <a:p>
                      <a:r>
                        <a:rPr lang="ru-RU" dirty="0" smtClean="0"/>
                        <a:t>                 </a:t>
                      </a:r>
                    </a:p>
                    <a:p>
                      <a:r>
                        <a:rPr lang="ru-RU" dirty="0" smtClean="0"/>
                        <a:t>                 </a:t>
                      </a: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45" y="1357952"/>
            <a:ext cx="533400" cy="533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74" y="3087140"/>
            <a:ext cx="533401" cy="5313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00" y="2152927"/>
            <a:ext cx="591023" cy="5910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11455" y="1455375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Год основания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25235" y="2279161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Структура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6844" y="3183522"/>
            <a:ext cx="2386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Месторасположение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533" y="4002003"/>
            <a:ext cx="2789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Основные направления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54" y="3861267"/>
            <a:ext cx="620025" cy="620025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381000" y="2057400"/>
            <a:ext cx="86106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778774"/>
            <a:ext cx="3620371" cy="120679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32" name="Straight Connector 31"/>
          <p:cNvCxnSpPr/>
          <p:nvPr/>
        </p:nvCxnSpPr>
        <p:spPr>
          <a:xfrm>
            <a:off x="380999" y="2971800"/>
            <a:ext cx="86868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14682" y="3810000"/>
            <a:ext cx="865311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619556"/>
            <a:ext cx="636326" cy="63632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899" y="5505674"/>
            <a:ext cx="560127" cy="56012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45" y="5347492"/>
            <a:ext cx="692493" cy="69249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  <a14:imgEffect>
                      <a14:brightnessContrast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11" y="4841693"/>
            <a:ext cx="592752" cy="50244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51" y="4670644"/>
            <a:ext cx="534150" cy="5341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562327"/>
            <a:ext cx="475558" cy="4755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40322" y="4769751"/>
            <a:ext cx="2675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хлопково-текстильный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кластер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47847" y="5462571"/>
            <a:ext cx="3023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посевные площади,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теплицы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фруктовые сады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37503" y="5509072"/>
            <a:ext cx="1740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птицефабрика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37503" y="4769620"/>
            <a:ext cx="929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АГНКС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50" y="4726921"/>
            <a:ext cx="470573" cy="42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197600"/>
            <a:ext cx="1981201" cy="66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478" y="34139"/>
            <a:ext cx="8057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Структура </a:t>
            </a:r>
            <a:r>
              <a:rPr lang="en-US" sz="2400" b="1" dirty="0" smtClean="0">
                <a:solidFill>
                  <a:schemeClr val="bg1"/>
                </a:solidFill>
              </a:rPr>
              <a:t>Khantex Group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779045"/>
              </p:ext>
            </p:extLst>
          </p:nvPr>
        </p:nvGraphicFramePr>
        <p:xfrm>
          <a:off x="248477" y="685489"/>
          <a:ext cx="4295361" cy="541051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295361"/>
              </a:tblGrid>
              <a:tr h="36852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Хлопково-текстильный кластер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87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  </a:t>
                      </a: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Khantex Group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57550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глубокая переработка хлопкового волокна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887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   </a:t>
                      </a: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Khantex Cotton</a:t>
                      </a:r>
                      <a:endParaRPr lang="ru-RU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757244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хранение и первичная переработка хлопка-сырца 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0">
                    <a:solidFill>
                      <a:schemeClr val="bg1"/>
                    </a:solidFill>
                  </a:tcPr>
                </a:tc>
              </a:tr>
              <a:tr h="4543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   </a:t>
                      </a: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Khantex Agro Servis</a:t>
                      </a:r>
                      <a:endParaRPr lang="ru-RU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130245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оказание агротехнических услуг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фермерам  (74 трактора, 280 агрегатов, 16 хлопкоуборочных машин)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0"/>
                </a:tc>
              </a:tr>
              <a:tr h="3685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   </a:t>
                      </a: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Khantex Oil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48737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маслоэкстракционное производство</a:t>
                      </a:r>
                    </a:p>
                    <a:p>
                      <a:endParaRPr lang="en-US" sz="1000" dirty="0"/>
                    </a:p>
                  </a:txBody>
                  <a:tcPr marL="731520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0" y="3297512"/>
            <a:ext cx="716165" cy="709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6000"/>
                    </a14:imgEffect>
                    <a14:imgEffect>
                      <a14:brightnessContrast bright="23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5" y="1167720"/>
            <a:ext cx="532844" cy="532844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090181"/>
              </p:ext>
            </p:extLst>
          </p:nvPr>
        </p:nvGraphicFramePr>
        <p:xfrm>
          <a:off x="4571999" y="685800"/>
          <a:ext cx="4419601" cy="541566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419601"/>
              </a:tblGrid>
              <a:tr h="36733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Другие направления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874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  </a:t>
                      </a:r>
                      <a:r>
                        <a:rPr lang="en-US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Favorit Parranda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5736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птицефабрика, производство куриных яиц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0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52172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  </a:t>
                      </a:r>
                      <a:r>
                        <a:rPr lang="en-US" altLang="ja-JP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Fruit</a:t>
                      </a:r>
                      <a:r>
                        <a:rPr lang="en-US" altLang="ja-JP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Star</a:t>
                      </a:r>
                      <a:endParaRPr lang="ru-RU" altLang="ja-JP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828624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выращивание плодо-овощной продукции (тепличное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хозяйство, посевные площади, фруктовые сады)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0">
                    <a:solidFill>
                      <a:schemeClr val="bg1"/>
                    </a:solidFill>
                  </a:tcPr>
                </a:tc>
              </a:tr>
              <a:tr h="6444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         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Ravon Gaz Savdo</a:t>
                      </a: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en-US" sz="18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Kurgan Avto Gaz</a:t>
                      </a:r>
                      <a:endParaRPr lang="en-US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2086905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Автомобильные газонаполнительные компрессорные станции (АГНКС) в Андижанской области</a:t>
                      </a:r>
                    </a:p>
                    <a:p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1520"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20" y="5257800"/>
            <a:ext cx="635418" cy="6354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23" y="3352800"/>
            <a:ext cx="654680" cy="6546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brightnessContrast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67720"/>
            <a:ext cx="560127" cy="5601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23" y="2009882"/>
            <a:ext cx="584245" cy="5842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6" y="2061788"/>
            <a:ext cx="558662" cy="50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197600"/>
            <a:ext cx="1981201" cy="66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5287" y="1028343"/>
            <a:ext cx="65896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ООО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en-US" altLang="ja-JP" sz="2200" dirty="0" smtClean="0">
                <a:solidFill>
                  <a:schemeClr val="tx2">
                    <a:lumMod val="75000"/>
                  </a:schemeClr>
                </a:solidFill>
              </a:rPr>
              <a:t>Khantex Group</a:t>
            </a:r>
            <a:r>
              <a:rPr lang="ru-RU" altLang="ja-JP" sz="2200" dirty="0" smtClean="0">
                <a:solidFill>
                  <a:schemeClr val="tx2">
                    <a:lumMod val="75000"/>
                  </a:schemeClr>
                </a:solidFill>
              </a:rPr>
              <a:t>» является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одним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из крупнейших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хлопково-текстильных производственных кластеров в Узбекистане.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Текстильный комплекс общей площадью 14 га расположен в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Кургантепинском районе 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Андижанской области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 Включает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в себя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прядильное, ткацкое, вязальное, отделочное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швейное производство, оснащенное самым современным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оборудованием и новейшими технологиями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5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altLang="ja-JP" sz="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75" y="3429000"/>
            <a:ext cx="1920419" cy="12797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162" y="583687"/>
            <a:ext cx="1994247" cy="13294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309" y="4752793"/>
            <a:ext cx="1943100" cy="129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478" y="34139"/>
            <a:ext cx="8895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Хлопково-текстильный кластер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021872"/>
            <a:ext cx="1950554" cy="128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197600"/>
            <a:ext cx="1981201" cy="66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479" y="34139"/>
            <a:ext cx="608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Текстильный комплекс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926"/>
            <a:ext cx="9144000" cy="386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2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197600"/>
            <a:ext cx="1981201" cy="66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479" y="34139"/>
            <a:ext cx="608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Годовая производственная мощность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1" y="706700"/>
            <a:ext cx="643604" cy="5766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2"/>
          <a:stretch/>
        </p:blipFill>
        <p:spPr>
          <a:xfrm>
            <a:off x="226976" y="1352800"/>
            <a:ext cx="1073214" cy="8938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7" y="2364279"/>
            <a:ext cx="728268" cy="728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3" y="4259361"/>
            <a:ext cx="912045" cy="912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64" y="5207348"/>
            <a:ext cx="815904" cy="8159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08" y="3369946"/>
            <a:ext cx="712954" cy="7129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85" y="3555957"/>
            <a:ext cx="684259" cy="6842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89043" y="1549130"/>
            <a:ext cx="5737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9,5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тыс.тонн хлопчатобумажной пряжи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1752599" y="779567"/>
            <a:ext cx="5737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10,3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тыс.тонн хлопкового волокна</a:t>
            </a:r>
            <a:endParaRPr lang="en-US" sz="2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63" y="2707449"/>
            <a:ext cx="536607" cy="5366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89043" y="2322729"/>
            <a:ext cx="69342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5,8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млн.п.м готовой ткани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1,7 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тыс.тонн готового трикотажного полотна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1805608" y="3510980"/>
            <a:ext cx="71859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3,0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млн.шт.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готовых изделий из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трикотажа 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1805608" y="4465058"/>
            <a:ext cx="70501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6,7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млн.шт. махровых изделий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1805608" y="5418516"/>
            <a:ext cx="70501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</a:rPr>
              <a:t>0,5 млн. постельных комплектов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293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197600"/>
            <a:ext cx="1981201" cy="66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479" y="34139"/>
            <a:ext cx="608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Технологическое оборудование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6431" y="1523006"/>
            <a:ext cx="3200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Прядильное производство</a:t>
            </a:r>
            <a:endParaRPr lang="en-US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8911" y="1529500"/>
            <a:ext cx="25972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Ткацкое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производство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36431" y="1852665"/>
            <a:ext cx="3097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RIETER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(Швейцария)</a:t>
            </a:r>
            <a:endParaRPr lang="en-US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MURATA MACHINERY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 (Япония)</a:t>
            </a:r>
            <a:endParaRPr lang="en-US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SIEGER (Индия)</a:t>
            </a: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SAVIO SIRIUS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(Италия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36830" y="1866604"/>
            <a:ext cx="2533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KARL 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MAYER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Германия)</a:t>
            </a:r>
            <a:endParaRPr lang="en-US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STAUBLI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(Швейцария)</a:t>
            </a: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PICANOL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 (Бельгия)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DEMSAN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 (Турция)</a:t>
            </a: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712"/>
          <a:stretch/>
        </p:blipFill>
        <p:spPr>
          <a:xfrm>
            <a:off x="3916467" y="593161"/>
            <a:ext cx="1036937" cy="9159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383" y="639444"/>
            <a:ext cx="823414" cy="82341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48479" y="3977477"/>
            <a:ext cx="3331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Кругловязальное </a:t>
            </a:r>
          </a:p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производство</a:t>
            </a:r>
            <a:endParaRPr lang="ru-RU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36431" y="4023642"/>
            <a:ext cx="25970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Красильно-отделочное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производство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8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468" y="2887118"/>
            <a:ext cx="1036937" cy="103693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328911" y="4092893"/>
            <a:ext cx="27783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Швейное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</a:rPr>
              <a:t>производство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9000" contras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440" y="3020009"/>
            <a:ext cx="1016985" cy="8897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0266" y="4536041"/>
            <a:ext cx="2627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TERROT GmbH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 (Германия)</a:t>
            </a:r>
            <a:endParaRPr lang="en-US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GÜVEN CELIK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(Турция)</a:t>
            </a: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6431" y="4522812"/>
            <a:ext cx="29456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OSTHOFF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 (Германия)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ERBATECH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 (Бельгия)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       </a:t>
            </a: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HAS GROUP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(Турция)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ELTEKSMAK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 (Турция)</a:t>
            </a: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ZIMMER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 (Австрия)</a:t>
            </a: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KUSTERS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 (Германия)</a:t>
            </a: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DEMSAN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 (Турция)</a:t>
            </a: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36831" y="4516249"/>
            <a:ext cx="25333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SERKON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 (Турция)</a:t>
            </a:r>
            <a:endParaRPr lang="en-US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BROTHER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 (Китай)</a:t>
            </a:r>
            <a:endParaRPr lang="en-US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JUKI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 (Тайвань)</a:t>
            </a:r>
            <a:endParaRPr lang="en-US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KANSAY (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Япония)</a:t>
            </a:r>
          </a:p>
          <a:p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OZER MAKINA 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TEKSTIL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 и</a:t>
            </a: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MALKAN (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Турция)</a:t>
            </a:r>
            <a:endParaRPr lang="en-US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TEXPA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 (Германия)</a:t>
            </a: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5523" y="1414084"/>
            <a:ext cx="32985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Хлопкоочистительное производство</a:t>
            </a:r>
            <a:endParaRPr lang="ru-RU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333" y="1961587"/>
            <a:ext cx="2969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LUMMUS (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США)</a:t>
            </a: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CONTINENTAL EAGLE (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США)</a:t>
            </a: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28" y="542472"/>
            <a:ext cx="972490" cy="972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64" y="2860658"/>
            <a:ext cx="993899" cy="99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197600"/>
            <a:ext cx="1981201" cy="66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479" y="34139"/>
            <a:ext cx="608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Технический парк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468" y="2303307"/>
            <a:ext cx="12755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Тракторы</a:t>
            </a:r>
            <a:endParaRPr lang="en-US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40" y="951745"/>
            <a:ext cx="1236146" cy="12361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07959" y="2303307"/>
            <a:ext cx="12755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Комбайны</a:t>
            </a:r>
            <a:endParaRPr lang="en-US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2396" y="4713731"/>
            <a:ext cx="18344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Культиваторы</a:t>
            </a:r>
            <a:endParaRPr lang="en-US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2591" y="2342753"/>
            <a:ext cx="19613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Опрыскиватели</a:t>
            </a:r>
            <a:endParaRPr lang="en-US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4924" y="2298645"/>
            <a:ext cx="21899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Посевная техника</a:t>
            </a:r>
            <a:endParaRPr lang="en-US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3584" y="4598315"/>
            <a:ext cx="24049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tx2">
                    <a:lumMod val="75000"/>
                  </a:schemeClr>
                </a:solidFill>
              </a:rPr>
              <a:t>        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Прицепы</a:t>
            </a:r>
          </a:p>
          <a:p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</a:rPr>
              <a:t>Емкости для хранения</a:t>
            </a:r>
            <a:endParaRPr lang="en-US" sz="15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3844" y="4766846"/>
            <a:ext cx="2189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Автопарк</a:t>
            </a: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-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900"/>
          <a:stretch/>
        </p:blipFill>
        <p:spPr>
          <a:xfrm>
            <a:off x="1144745" y="3402122"/>
            <a:ext cx="1527481" cy="11162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067"/>
          <a:stretch/>
        </p:blipFill>
        <p:spPr>
          <a:xfrm>
            <a:off x="2236614" y="1061574"/>
            <a:ext cx="1356970" cy="11660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5" y="1084545"/>
            <a:ext cx="1211846" cy="10316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080"/>
          <a:stretch/>
        </p:blipFill>
        <p:spPr>
          <a:xfrm>
            <a:off x="4530139" y="1162703"/>
            <a:ext cx="1368377" cy="102518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569" y="3494531"/>
            <a:ext cx="1219200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 b="17512"/>
          <a:stretch/>
        </p:blipFill>
        <p:spPr>
          <a:xfrm>
            <a:off x="6294409" y="3601326"/>
            <a:ext cx="1294290" cy="8704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5805" y="2720815"/>
            <a:ext cx="20434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JOHN DEERE (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США)</a:t>
            </a: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CASE IH (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США)</a:t>
            </a: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9862" y="5152313"/>
            <a:ext cx="236361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JOHN DEERE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(США)</a:t>
            </a:r>
            <a:endParaRPr lang="en-US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ORTHMAN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 (Германия)</a:t>
            </a: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SURE FIRE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(Германия)</a:t>
            </a: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07960" y="2720815"/>
            <a:ext cx="22221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JOHN DEERE (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США)</a:t>
            </a:r>
          </a:p>
          <a:p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CASE IH (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США)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59884" y="2720815"/>
            <a:ext cx="17738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NARDI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 (Италия)</a:t>
            </a:r>
            <a:endParaRPr lang="en-US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500" dirty="0">
                <a:solidFill>
                  <a:schemeClr val="tx2">
                    <a:lumMod val="75000"/>
                  </a:schemeClr>
                </a:solidFill>
              </a:rPr>
              <a:t>CASE IH (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</a:rPr>
              <a:t>США)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21441" y="5153450"/>
            <a:ext cx="20058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TINAZ (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Турция)</a:t>
            </a: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DOGUMAK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 (Турция)</a:t>
            </a:r>
          </a:p>
          <a:p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7731" y="5152313"/>
            <a:ext cx="17456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IVECO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 (Китай)</a:t>
            </a:r>
            <a:endParaRPr lang="en-US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AGROS (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Турция)</a:t>
            </a: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51770" y="2709701"/>
            <a:ext cx="22776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ORTHMAN 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(Германия)</a:t>
            </a:r>
            <a:endParaRPr lang="en-US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SFOGGIA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 (Италия)</a:t>
            </a:r>
            <a:endParaRPr lang="en-US" sz="15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</a:rPr>
              <a:t>NARDI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 (Италия)</a:t>
            </a:r>
            <a:endParaRPr lang="en-US" sz="15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6197600"/>
            <a:ext cx="1981201" cy="66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8622" y="609600"/>
            <a:ext cx="85344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ООО </a:t>
            </a:r>
            <a:r>
              <a:rPr lang="ja-JP" altLang="en-US" sz="1900" dirty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US" altLang="ja-JP" sz="1900" dirty="0">
                <a:solidFill>
                  <a:schemeClr val="tx2">
                    <a:lumMod val="75000"/>
                  </a:schemeClr>
                </a:solidFill>
              </a:rPr>
              <a:t>Khantex Group”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предлагает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к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реализации следующие виды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</a:rPr>
              <a:t>пряжи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en-US" sz="19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372523"/>
              </p:ext>
            </p:extLst>
          </p:nvPr>
        </p:nvGraphicFramePr>
        <p:xfrm>
          <a:off x="374822" y="1162547"/>
          <a:ext cx="8382000" cy="4343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854536"/>
                <a:gridCol w="1527464"/>
              </a:tblGrid>
              <a:tr h="7366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Наименование</a:t>
                      </a:r>
                      <a:r>
                        <a:rPr lang="ru-RU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пряжи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Цена за кг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41029"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Х/б</a:t>
                      </a:r>
                      <a:r>
                        <a:rPr lang="ru-RU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пневмомеханическая</a:t>
                      </a:r>
                      <a:r>
                        <a:rPr lang="ru-RU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пряжа</a:t>
                      </a:r>
                      <a:r>
                        <a:rPr lang="ja-JP" altLang="en-US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　</a:t>
                      </a:r>
                      <a:r>
                        <a:rPr lang="en-US" altLang="ja-JP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</a:t>
                      </a:r>
                      <a:r>
                        <a:rPr lang="ru-RU" altLang="ja-JP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е</a:t>
                      </a:r>
                      <a:r>
                        <a:rPr lang="en-US" altLang="ja-JP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16/1</a:t>
                      </a:r>
                      <a:r>
                        <a:rPr lang="ru-RU" altLang="ja-JP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altLang="ja-JP" sz="19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9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ru-RU" sz="19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27/1</a:t>
                      </a:r>
                      <a:r>
                        <a:rPr lang="ru-RU" altLang="ja-JP" sz="19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en-US" sz="1900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1,</a:t>
                      </a:r>
                      <a:r>
                        <a:rPr lang="en-US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</a:t>
                      </a:r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 </a:t>
                      </a:r>
                      <a:r>
                        <a:rPr lang="en-US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$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5692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Х/б</a:t>
                      </a:r>
                      <a:r>
                        <a:rPr lang="ru-RU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пневмомеханическая</a:t>
                      </a:r>
                      <a:r>
                        <a:rPr lang="ru-RU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пряжа</a:t>
                      </a:r>
                      <a:r>
                        <a:rPr lang="ja-JP" altLang="en-US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　</a:t>
                      </a:r>
                      <a:r>
                        <a:rPr lang="en-US" altLang="ja-JP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</a:t>
                      </a:r>
                      <a:r>
                        <a:rPr lang="ru-RU" altLang="ja-JP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е</a:t>
                      </a:r>
                      <a:r>
                        <a:rPr lang="en-US" altLang="ja-JP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20/1</a:t>
                      </a:r>
                      <a:r>
                        <a:rPr lang="ru-RU" altLang="ja-JP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altLang="ja-JP" sz="19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9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ru-RU" sz="19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34/1</a:t>
                      </a:r>
                      <a:r>
                        <a:rPr lang="ru-RU" altLang="ja-JP" sz="19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1,8</a:t>
                      </a:r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 </a:t>
                      </a:r>
                      <a:r>
                        <a:rPr lang="en-US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$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6970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Х/б</a:t>
                      </a:r>
                      <a:r>
                        <a:rPr lang="ru-RU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кардная пряжа </a:t>
                      </a:r>
                      <a:r>
                        <a:rPr lang="en-US" altLang="ja-JP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</a:t>
                      </a:r>
                      <a:r>
                        <a:rPr lang="ru-RU" altLang="ja-JP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е30</a:t>
                      </a:r>
                      <a:r>
                        <a:rPr lang="en-US" altLang="ja-JP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/1</a:t>
                      </a:r>
                      <a:r>
                        <a:rPr lang="ru-RU" altLang="ja-JP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altLang="ja-JP" sz="19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9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ru-RU" sz="19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50/1</a:t>
                      </a:r>
                      <a:r>
                        <a:rPr lang="ru-RU" altLang="ja-JP" sz="19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2,35</a:t>
                      </a:r>
                      <a:r>
                        <a:rPr lang="en-US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$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6075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Х/б</a:t>
                      </a:r>
                      <a:r>
                        <a:rPr lang="ru-RU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кардная пряжа</a:t>
                      </a:r>
                      <a:r>
                        <a:rPr lang="ja-JP" altLang="en-US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　</a:t>
                      </a:r>
                      <a:r>
                        <a:rPr lang="en-US" altLang="ja-JP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</a:t>
                      </a:r>
                      <a:r>
                        <a:rPr lang="ru-RU" altLang="ja-JP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е40</a:t>
                      </a:r>
                      <a:r>
                        <a:rPr lang="en-US" altLang="ja-JP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/1</a:t>
                      </a:r>
                      <a:r>
                        <a:rPr lang="ru-RU" altLang="ja-JP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altLang="ja-JP" sz="19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9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ru-RU" sz="19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68/1</a:t>
                      </a:r>
                      <a:r>
                        <a:rPr lang="ru-RU" altLang="ja-JP" sz="19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2,70 </a:t>
                      </a:r>
                      <a:r>
                        <a:rPr lang="en-US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$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Х/б</a:t>
                      </a:r>
                      <a:r>
                        <a:rPr lang="ru-RU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компактная гребенная пряжа </a:t>
                      </a:r>
                      <a:r>
                        <a:rPr lang="en-US" altLang="ja-JP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</a:t>
                      </a:r>
                      <a:r>
                        <a:rPr lang="ru-RU" altLang="ja-JP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е</a:t>
                      </a:r>
                      <a:r>
                        <a:rPr lang="en-US" altLang="ja-JP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altLang="ja-JP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30</a:t>
                      </a:r>
                      <a:r>
                        <a:rPr lang="en-US" altLang="ja-JP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/1</a:t>
                      </a:r>
                      <a:r>
                        <a:rPr lang="ru-RU" altLang="ja-JP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altLang="ja-JP" sz="19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9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ru-RU" sz="19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50/1</a:t>
                      </a:r>
                      <a:r>
                        <a:rPr lang="ru-RU" altLang="ja-JP" sz="19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9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2,65 </a:t>
                      </a:r>
                      <a:r>
                        <a:rPr lang="en-US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$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41856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Х/б</a:t>
                      </a:r>
                      <a:r>
                        <a:rPr lang="ru-RU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компактная гребенная пряжа </a:t>
                      </a:r>
                      <a:r>
                        <a:rPr lang="en-US" altLang="ja-JP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</a:t>
                      </a:r>
                      <a:r>
                        <a:rPr lang="ru-RU" altLang="ja-JP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е</a:t>
                      </a:r>
                      <a:r>
                        <a:rPr lang="en-US" altLang="ja-JP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altLang="ja-JP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40</a:t>
                      </a:r>
                      <a:r>
                        <a:rPr lang="en-US" altLang="ja-JP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/1</a:t>
                      </a:r>
                      <a:r>
                        <a:rPr lang="ru-RU" altLang="ja-JP" sz="1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altLang="ja-JP" sz="19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9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Nm</a:t>
                      </a:r>
                      <a:r>
                        <a:rPr lang="ru-RU" sz="19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68/1</a:t>
                      </a:r>
                      <a:r>
                        <a:rPr lang="ru-RU" altLang="ja-JP" sz="19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altLang="ja-JP" sz="1900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3,0</a:t>
                      </a:r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</a:t>
                      </a:r>
                      <a:r>
                        <a:rPr lang="en-US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$</a:t>
                      </a:r>
                      <a:endParaRPr lang="en-US" sz="19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ectangle 2"/>
          <p:cNvSpPr/>
          <p:nvPr/>
        </p:nvSpPr>
        <p:spPr>
          <a:xfrm>
            <a:off x="318500" y="5523007"/>
            <a:ext cx="85344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Цены на условиях </a:t>
            </a:r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</a:rPr>
              <a:t>FCA.</a:t>
            </a:r>
            <a:endParaRPr lang="ru-RU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В одной бобине – 2,3 кг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пряжи</a:t>
            </a:r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11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Имеется возможность упаковки в картонные коробки или полиэтиленовые мешки согласно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заказу</a:t>
            </a:r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479" y="34139"/>
            <a:ext cx="608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Ассортимент выпускаемой пряжи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9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2">
      <a:dk1>
        <a:srgbClr val="585D60"/>
      </a:dk1>
      <a:lt1>
        <a:sysClr val="window" lastClr="FFFFFF"/>
      </a:lt1>
      <a:dk2>
        <a:srgbClr val="243E8D"/>
      </a:dk2>
      <a:lt2>
        <a:srgbClr val="E2E1E4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GMK VP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  <a:tailEnd type="stealth" w="med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Тема Office">
  <a:themeElements>
    <a:clrScheme name="Custom 2">
      <a:dk1>
        <a:srgbClr val="585D60"/>
      </a:dk1>
      <a:lt1>
        <a:sysClr val="window" lastClr="FFFFFF"/>
      </a:lt1>
      <a:dk2>
        <a:srgbClr val="243E8D"/>
      </a:dk2>
      <a:lt2>
        <a:srgbClr val="E2E1E4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1993</TotalTime>
  <Words>803</Words>
  <Application>Microsoft Office PowerPoint</Application>
  <PresentationFormat>On-screen Show (4:3)</PresentationFormat>
  <Paragraphs>201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Theme1</vt:lpstr>
      <vt:lpstr>Office Theme</vt:lpstr>
      <vt:lpstr>2_Office Theme</vt:lpstr>
      <vt:lpstr>1_Default Design</vt:lpstr>
      <vt:lpstr>3_Office Theme</vt:lpstr>
      <vt:lpstr>1_Office Theme</vt:lpstr>
      <vt:lpstr>GMK VPR Template</vt:lpstr>
      <vt:lpstr>Тема Office</vt:lpstr>
      <vt:lpstr>Custom Design</vt:lpstr>
      <vt:lpstr>краткие сведения о компании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Коммерческое предложение</dc:title>
  <dc:creator>Kamila</dc:creator>
  <cp:lastModifiedBy>Kamila</cp:lastModifiedBy>
  <cp:revision>283</cp:revision>
  <dcterms:created xsi:type="dcterms:W3CDTF">2006-08-16T00:00:00Z</dcterms:created>
  <dcterms:modified xsi:type="dcterms:W3CDTF">2019-08-26T07:17:56Z</dcterms:modified>
</cp:coreProperties>
</file>